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7"/>
  </p:notesMasterIdLst>
  <p:sldIdLst>
    <p:sldId id="266" r:id="rId2"/>
    <p:sldId id="256" r:id="rId3"/>
    <p:sldId id="262" r:id="rId4"/>
    <p:sldId id="257" r:id="rId5"/>
    <p:sldId id="258" r:id="rId6"/>
    <p:sldId id="259" r:id="rId7"/>
    <p:sldId id="263" r:id="rId8"/>
    <p:sldId id="265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3" r:id="rId25"/>
    <p:sldId id="282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6" autoAdjust="0"/>
    <p:restoredTop sz="94660"/>
  </p:normalViewPr>
  <p:slideViewPr>
    <p:cSldViewPr>
      <p:cViewPr varScale="1">
        <p:scale>
          <a:sx n="46" d="100"/>
          <a:sy n="46" d="100"/>
        </p:scale>
        <p:origin x="-123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5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E3F96-8C91-4319-8329-D041463FB216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3FF97-8209-47FB-AF9E-2FF0B5009C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50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3FF97-8209-47FB-AF9E-2FF0B5009CB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623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CE8FDD3-08F4-474A-9918-B498C39C57D1}" type="datetimeFigureOut">
              <a:rPr lang="fr-FR" smtClean="0"/>
              <a:t>28/03/2021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AB4A9E8-2DF3-4B2E-BCA7-C15EC5172288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Tm="0">
    <p:push dir="u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microsoft.com/office/2007/relationships/hdphoto" Target="../media/hdphoto10.wdp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microsoft.com/office/2007/relationships/hdphoto" Target="../media/hdphoto12.wdp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microsoft.com/office/2007/relationships/hdphoto" Target="../media/hdphoto13.wdp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29.jpeg"/><Relationship Id="rId4" Type="http://schemas.microsoft.com/office/2007/relationships/hdphoto" Target="../media/hdphoto1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3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5" Type="http://schemas.openxmlformats.org/officeDocument/2006/relationships/image" Target="../media/image32.jpeg"/><Relationship Id="rId4" Type="http://schemas.microsoft.com/office/2007/relationships/hdphoto" Target="../media/hdphoto17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7.jpeg"/><Relationship Id="rId7" Type="http://schemas.microsoft.com/office/2007/relationships/hdphoto" Target="../media/hdphoto20.wdp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microsoft.com/office/2007/relationships/hdphoto" Target="../media/hdphoto19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3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microsoft.com/office/2007/relationships/hdphoto" Target="../media/hdphoto22.wdp"/><Relationship Id="rId5" Type="http://schemas.openxmlformats.org/officeDocument/2006/relationships/image" Target="../media/image42.png"/><Relationship Id="rId4" Type="http://schemas.microsoft.com/office/2007/relationships/hdphoto" Target="../media/hdphoto2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microsoft.com/office/2007/relationships/hdphoto" Target="../media/hdphoto24.wdp"/><Relationship Id="rId5" Type="http://schemas.openxmlformats.org/officeDocument/2006/relationships/image" Target="../media/image47.jpeg"/><Relationship Id="rId4" Type="http://schemas.microsoft.com/office/2007/relationships/hdphoto" Target="../media/hdphoto2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microsoft.com/office/2007/relationships/hdphoto" Target="../media/hdphoto26.wdp"/><Relationship Id="rId5" Type="http://schemas.openxmlformats.org/officeDocument/2006/relationships/image" Target="../media/image49.jpeg"/><Relationship Id="rId4" Type="http://schemas.microsoft.com/office/2007/relationships/hdphoto" Target="../media/hdphoto2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2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microsoft.com/office/2007/relationships/hdphoto" Target="../media/hdphoto28.wdp"/><Relationship Id="rId5" Type="http://schemas.openxmlformats.org/officeDocument/2006/relationships/image" Target="../media/image51.jpeg"/><Relationship Id="rId4" Type="http://schemas.microsoft.com/office/2007/relationships/hdphoto" Target="../media/hdphoto2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microsoft.com/office/2007/relationships/hdphoto" Target="../media/hdphoto30.wdp"/><Relationship Id="rId5" Type="http://schemas.openxmlformats.org/officeDocument/2006/relationships/image" Target="../media/image54.jpeg"/><Relationship Id="rId4" Type="http://schemas.microsoft.com/office/2007/relationships/hdphoto" Target="../media/hdphoto29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7544" y="582960"/>
            <a:ext cx="7937648" cy="4893647"/>
          </a:xfrm>
          <a:prstGeom prst="rect">
            <a:avLst/>
          </a:prstGeom>
          <a:ln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4000" b="1" dirty="0" smtClean="0"/>
              <a:t>Les Missionnaires d’Afrique vous proposent cette méditation à l’occasion du 125</a:t>
            </a:r>
            <a:r>
              <a:rPr lang="fr-FR" sz="4000" b="1" baseline="30000" dirty="0" smtClean="0"/>
              <a:t>ème</a:t>
            </a:r>
            <a:r>
              <a:rPr lang="fr-FR" sz="4000" b="1" dirty="0" smtClean="0"/>
              <a:t> anniversaire de la campagne antiesclavagiste menée par leur Fondateur le Cardinal Lavigerie en 1888.</a:t>
            </a:r>
          </a:p>
          <a:p>
            <a:endParaRPr lang="fr-FR" sz="3200" b="1" dirty="0"/>
          </a:p>
        </p:txBody>
      </p:sp>
      <p:pic>
        <p:nvPicPr>
          <p:cNvPr id="9" name="06 - Surely, He Died On Calvary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25" b="9685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42" y="3429000"/>
            <a:ext cx="3845230" cy="26668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76800" y="5940033"/>
            <a:ext cx="426291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 Je suis un homme, rien de ce</a:t>
            </a:r>
          </a:p>
          <a:p>
            <a:pPr algn="ctr"/>
            <a:r>
              <a:rPr lang="fr-FR" sz="2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qui est humain ne m’est étranger. »</a:t>
            </a:r>
            <a:endParaRPr lang="fr-FR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131840" y="6095888"/>
            <a:ext cx="1744960" cy="646331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rgbClr val="FF0000"/>
                </a:solidFill>
              </a:rPr>
              <a:t>CLIC </a:t>
            </a:r>
            <a:br>
              <a:rPr lang="fr-CA" b="1" dirty="0" smtClean="0">
                <a:solidFill>
                  <a:srgbClr val="FF0000"/>
                </a:solidFill>
              </a:rPr>
            </a:br>
            <a:r>
              <a:rPr lang="fr-CA" b="1" dirty="0" smtClean="0">
                <a:solidFill>
                  <a:srgbClr val="FF0000"/>
                </a:solidFill>
              </a:rPr>
              <a:t>pour avancer</a:t>
            </a:r>
            <a:endParaRPr lang="fr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4088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284984"/>
            <a:ext cx="2736304" cy="33621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3568" y="0"/>
            <a:ext cx="770485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Chemin de Croix</a:t>
            </a:r>
          </a:p>
          <a:p>
            <a:pPr algn="ctr"/>
            <a:r>
              <a:rPr lang="fr-F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Nouvelle passion du Christ</a:t>
            </a:r>
            <a:endParaRPr lang="fr-F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819" l="9988" r="88448">
                        <a14:foregroundMark x1="74368" y1="59778" x2="88448" y2="66331"/>
                        <a14:foregroundMark x1="60890" y1="75504" x2="33454" y2="74093"/>
                        <a14:foregroundMark x1="33454" y1="73891" x2="11312" y2="65827"/>
                        <a14:foregroundMark x1="23586" y1="56048" x2="18291" y2="53427"/>
                        <a14:foregroundMark x1="72684" y1="3327" x2="80024" y2="11794"/>
                        <a14:foregroundMark x1="73285" y1="5948" x2="78339" y2="11089"/>
                        <a14:foregroundMark x1="72924" y1="5444" x2="74609" y2="6653"/>
                        <a14:foregroundMark x1="75812" y1="6855" x2="78821" y2="12298"/>
                        <a14:foregroundMark x1="78821" y1="12500" x2="78821" y2="12500"/>
                        <a14:foregroundMark x1="79422" y1="12500" x2="79422" y2="12500"/>
                        <a14:foregroundMark x1="79422" y1="13004" x2="79422" y2="13004"/>
                        <a14:foregroundMark x1="79422" y1="13508" x2="79422" y2="13508"/>
                        <a14:foregroundMark x1="79663" y1="13710" x2="79663" y2="13710"/>
                        <a14:foregroundMark x1="28400" y1="30343" x2="31167" y2="34375"/>
                        <a14:foregroundMark x1="38147" y1="52016" x2="29483" y2="56956"/>
                        <a14:backgroundMark x1="32611" y1="37702" x2="35138" y2="37198"/>
                        <a14:backgroundMark x1="35138" y1="37198" x2="38147" y2="48992"/>
                        <a14:backgroundMark x1="81949" y1="15323" x2="70758" y2="1210"/>
                        <a14:backgroundMark x1="70156" y1="1512" x2="70156" y2="1512"/>
                        <a14:backgroundMark x1="47413" y1="806" x2="28640" y2="10181"/>
                        <a14:backgroundMark x1="28039" y1="10887" x2="23827" y2="22681"/>
                        <a14:backgroundMark x1="79543" y1="10484" x2="79543" y2="10484"/>
                        <a14:backgroundMark x1="78339" y1="9476" x2="78339" y2="9476"/>
                        <a14:backgroundMark x1="75933" y1="8165" x2="75933" y2="8165"/>
                        <a14:backgroundMark x1="75090" y1="7157" x2="75090" y2="715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9832" y="3140968"/>
            <a:ext cx="3633896" cy="4338982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:p14="http://schemas.microsoft.com/office/powerpoint/2010/main" val="420338164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828" b="99531" l="9965" r="89918">
                        <a14:backgroundMark x1="22743" y1="87734" x2="20399" y2="89688"/>
                        <a14:backgroundMark x1="43962" y1="40234" x2="43962" y2="40234"/>
                        <a14:backgroundMark x1="43728" y1="37422" x2="43728" y2="37422"/>
                        <a14:backgroundMark x1="43728" y1="35703" x2="43728" y2="35703"/>
                        <a14:backgroundMark x1="82415" y1="33750" x2="82415" y2="33750"/>
                        <a14:backgroundMark x1="84642" y1="35234" x2="84642" y2="35234"/>
                        <a14:backgroundMark x1="80422" y1="26641" x2="80422" y2="26641"/>
                        <a14:backgroundMark x1="80422" y1="29063" x2="80422" y2="29063"/>
                        <a14:backgroundMark x1="82415" y1="28828" x2="82415" y2="2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92"/>
          <a:stretch/>
        </p:blipFill>
        <p:spPr>
          <a:xfrm>
            <a:off x="4808034" y="691951"/>
            <a:ext cx="4570214" cy="617957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3061528" cy="38164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87824" y="404664"/>
            <a:ext cx="53285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HIER- 1888</a:t>
            </a:r>
            <a:endParaRPr lang="fr-FR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4077072"/>
            <a:ext cx="601215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AUJOURD’HUI</a:t>
            </a:r>
          </a:p>
          <a:p>
            <a:pPr algn="ctr"/>
            <a:r>
              <a:rPr lang="fr-FR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2012-2013</a:t>
            </a:r>
            <a:endParaRPr lang="fr-FR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936784" y="5831397"/>
            <a:ext cx="5184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Une invitation à briser les</a:t>
            </a:r>
          </a:p>
          <a:p>
            <a:r>
              <a:rPr lang="fr-FR" sz="2800" b="1" dirty="0"/>
              <a:t>c</a:t>
            </a:r>
            <a:r>
              <a:rPr lang="fr-FR" sz="2800" b="1" dirty="0" smtClean="0"/>
              <a:t>haines de l’injustice.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48583571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400" r="90000">
                        <a14:backgroundMark x1="20800" y1="6933" x2="20800" y2="6933"/>
                        <a14:backgroundMark x1="19400" y1="9333" x2="19400" y2="9333"/>
                        <a14:backgroundMark x1="16000" y1="9867" x2="16000" y2="9867"/>
                        <a14:backgroundMark x1="28800" y1="31467" x2="28800" y2="31467"/>
                        <a14:backgroundMark x1="32000" y1="36800" x2="32000" y2="36800"/>
                        <a14:backgroundMark x1="30600" y1="37600" x2="30600" y2="37600"/>
                        <a14:backgroundMark x1="31400" y1="43467" x2="31400" y2="43467"/>
                        <a14:backgroundMark x1="32000" y1="49600" x2="32000" y2="49600"/>
                        <a14:backgroundMark x1="32400" y1="56533" x2="32400" y2="56533"/>
                        <a14:backgroundMark x1="33200" y1="63733" x2="33200" y2="63733"/>
                        <a14:backgroundMark x1="34600" y1="70667" x2="34600" y2="70667"/>
                        <a14:backgroundMark x1="35200" y1="76533" x2="35200" y2="76533"/>
                        <a14:backgroundMark x1="36400" y1="83733" x2="36400" y2="83733"/>
                        <a14:backgroundMark x1="37000" y1="89867" x2="37000" y2="89867"/>
                        <a14:backgroundMark x1="38400" y1="96267" x2="38400" y2="96267"/>
                        <a14:backgroundMark x1="56400" y1="80533" x2="56400" y2="80533"/>
                        <a14:backgroundMark x1="59400" y1="84267" x2="59400" y2="84267"/>
                        <a14:backgroundMark x1="57200" y1="85867" x2="57200" y2="85867"/>
                        <a14:backgroundMark x1="38600" y1="98400" x2="38600" y2="98400"/>
                        <a14:backgroundMark x1="17400" y1="11200" x2="17400" y2="112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727"/>
          <a:stretch/>
        </p:blipFill>
        <p:spPr>
          <a:xfrm>
            <a:off x="1115616" y="2684379"/>
            <a:ext cx="5976664" cy="417669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626768" y="116632"/>
            <a:ext cx="651723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Book Antiqua" pitchFamily="18" charset="0"/>
              </a:rPr>
              <a:t>« La voilà donc renouvelée, vraiment, pour  toute une race infortunée, la PASSION cruelle du Sauveur. Tous </a:t>
            </a:r>
            <a:r>
              <a:rPr lang="fr-FR" sz="2400" b="1" smtClean="0">
                <a:solidFill>
                  <a:schemeClr val="bg1"/>
                </a:solidFill>
                <a:latin typeface="Book Antiqua" pitchFamily="18" charset="0"/>
              </a:rPr>
              <a:t>les traits </a:t>
            </a:r>
            <a:r>
              <a:rPr lang="fr-FR" sz="2400" b="1" dirty="0" smtClean="0">
                <a:solidFill>
                  <a:schemeClr val="bg1"/>
                </a:solidFill>
                <a:latin typeface="Book Antiqua" pitchFamily="18" charset="0"/>
              </a:rPr>
              <a:t>s’y retrouvent. Je pourrais les y marquer un à un. Rien n’y manque, ni les Hérode, ni les Pilate, ni les Judas, ni la cruauté des flagellations, ni les insultes lâches, ni la croix. »</a:t>
            </a:r>
          </a:p>
          <a:p>
            <a:endParaRPr lang="fr-FR" sz="2000" b="1" i="1" dirty="0" smtClean="0">
              <a:solidFill>
                <a:schemeClr val="bg1"/>
              </a:solidFill>
              <a:latin typeface="Book Antiqua" pitchFamily="18" charset="0"/>
            </a:endParaRPr>
          </a:p>
          <a:p>
            <a:r>
              <a:rPr lang="fr-FR" sz="2000" b="1" i="1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fr-FR" sz="2000" b="1" i="1" dirty="0" smtClean="0">
                <a:solidFill>
                  <a:schemeClr val="bg1"/>
                </a:solidFill>
                <a:latin typeface="Book Antiqua" pitchFamily="18" charset="0"/>
              </a:rPr>
              <a:t>        Cardinal Lavigerie  Cathédrale d’Alger </a:t>
            </a:r>
          </a:p>
          <a:p>
            <a:r>
              <a:rPr lang="fr-FR" sz="2000" b="1" i="1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fr-FR" sz="2000" b="1" i="1" dirty="0" smtClean="0">
                <a:solidFill>
                  <a:schemeClr val="bg1"/>
                </a:solidFill>
                <a:latin typeface="Book Antiqua" pitchFamily="18" charset="0"/>
              </a:rPr>
              <a:t>        vendredi Saint 19/4/1889</a:t>
            </a:r>
            <a:r>
              <a:rPr lang="fr-FR" sz="2400" b="1" dirty="0" smtClean="0">
                <a:solidFill>
                  <a:schemeClr val="bg1"/>
                </a:solidFill>
                <a:latin typeface="Book Antiqua" pitchFamily="18" charset="0"/>
              </a:rPr>
              <a:t>.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79"/>
            <a:ext cx="2447256" cy="305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8670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7" y="0"/>
            <a:ext cx="1922155" cy="239611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25" b="100000" l="2637" r="50000">
                        <a14:foregroundMark x1="27637" y1="2489" x2="27637" y2="2489"/>
                        <a14:foregroundMark x1="31445" y1="5710" x2="31445" y2="5710"/>
                        <a14:backgroundMark x1="10449" y1="94436" x2="9961" y2="9956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4738196" y="980728"/>
            <a:ext cx="4405803" cy="587727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7558" y="2636912"/>
            <a:ext cx="58825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« Jamais on n’a rien vu </a:t>
            </a:r>
          </a:p>
          <a:p>
            <a:r>
              <a:rPr lang="fr-FR" sz="2400" b="1" dirty="0" smtClean="0"/>
              <a:t>dans des proportions si abominables.</a:t>
            </a:r>
          </a:p>
          <a:p>
            <a:r>
              <a:rPr lang="fr-FR" sz="2400" b="1" dirty="0" smtClean="0"/>
              <a:t>A Jérusalem, le calvaire était le sommet</a:t>
            </a:r>
          </a:p>
          <a:p>
            <a:r>
              <a:rPr lang="fr-FR" sz="2400" b="1" dirty="0"/>
              <a:t>d</a:t>
            </a:r>
            <a:r>
              <a:rPr lang="fr-FR" sz="2400" b="1" dirty="0" smtClean="0"/>
              <a:t>’une colline. Il ne portait que trois </a:t>
            </a:r>
          </a:p>
          <a:p>
            <a:r>
              <a:rPr lang="fr-FR" sz="2400" b="1" dirty="0"/>
              <a:t>c</a:t>
            </a:r>
            <a:r>
              <a:rPr lang="fr-FR" sz="2400" b="1" dirty="0" smtClean="0"/>
              <a:t>roix. En Afrique, c’est un continent immense. Le sang coule, de toutes parts,</a:t>
            </a:r>
          </a:p>
          <a:p>
            <a:r>
              <a:rPr lang="fr-FR" sz="2400" b="1" dirty="0"/>
              <a:t>d</a:t>
            </a:r>
            <a:r>
              <a:rPr lang="fr-FR" sz="2400" b="1" dirty="0" smtClean="0"/>
              <a:t>es veines de millions de Noirs, mêlé </a:t>
            </a:r>
          </a:p>
          <a:p>
            <a:r>
              <a:rPr lang="fr-FR" sz="2400" b="1" dirty="0" smtClean="0"/>
              <a:t>aux larmes des mères devant lesquelles on massacre leurs fils… »</a:t>
            </a:r>
          </a:p>
          <a:p>
            <a:endParaRPr lang="fr-FR" b="1" i="1" dirty="0" smtClean="0"/>
          </a:p>
          <a:p>
            <a:r>
              <a:rPr lang="fr-FR" b="1" i="1" dirty="0" smtClean="0"/>
              <a:t>Cardinal Lavigerie Cathédrale d’Alger vendredi Saint 19/4/1889.</a:t>
            </a:r>
            <a:endParaRPr lang="fr-FR" b="1" i="1" dirty="0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19" b="99787" l="1800" r="98000">
                        <a14:backgroundMark x1="8600" y1="30277" x2="8600" y2="30277"/>
                        <a14:backgroundMark x1="13000" y1="33049" x2="13000" y2="33049"/>
                        <a14:backgroundMark x1="16000" y1="34968" x2="16000" y2="34968"/>
                        <a14:backgroundMark x1="22800" y1="38806" x2="22800" y2="38806"/>
                        <a14:backgroundMark x1="26200" y1="40299" x2="26200" y2="40299"/>
                        <a14:backgroundMark x1="30600" y1="43923" x2="30600" y2="43923"/>
                        <a14:backgroundMark x1="79800" y1="51812" x2="79800" y2="51812"/>
                        <a14:backgroundMark x1="86600" y1="52239" x2="86600" y2="52239"/>
                        <a14:backgroundMark x1="95800" y1="51599" x2="95800" y2="5159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566"/>
          <a:stretch/>
        </p:blipFill>
        <p:spPr>
          <a:xfrm>
            <a:off x="3331387" y="692696"/>
            <a:ext cx="5812613" cy="616530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" y="5311464"/>
            <a:ext cx="4644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 smtClean="0">
              <a:latin typeface="Book Antiqua" pitchFamily="18" charset="0"/>
            </a:endParaRPr>
          </a:p>
          <a:p>
            <a:r>
              <a:rPr lang="fr-FR" sz="2400" b="1" dirty="0" smtClean="0">
                <a:latin typeface="Book Antiqua" pitchFamily="18" charset="0"/>
              </a:rPr>
              <a:t>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6732"/>
            <a:ext cx="2952328" cy="36803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" y="3717032"/>
            <a:ext cx="603509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« Dans l’Afrique intérieure,</a:t>
            </a:r>
          </a:p>
          <a:p>
            <a:r>
              <a:rPr lang="fr-FR" sz="2400" b="1" dirty="0"/>
              <a:t>l</a:t>
            </a:r>
            <a:r>
              <a:rPr lang="fr-FR" sz="2400" b="1" dirty="0" smtClean="0"/>
              <a:t>e cri de désespoir du </a:t>
            </a:r>
          </a:p>
          <a:p>
            <a:r>
              <a:rPr lang="fr-FR" sz="2400" b="1" dirty="0" smtClean="0"/>
              <a:t>Calvaire</a:t>
            </a:r>
            <a:r>
              <a:rPr lang="fr-FR" sz="2400" b="1" dirty="0"/>
              <a:t> s</a:t>
            </a:r>
            <a:r>
              <a:rPr lang="fr-FR" sz="2400" b="1" dirty="0" smtClean="0"/>
              <a:t>ort de toutes les</a:t>
            </a:r>
          </a:p>
          <a:p>
            <a:r>
              <a:rPr lang="fr-FR" sz="2400" b="1" dirty="0" smtClean="0"/>
              <a:t> poitrines: </a:t>
            </a:r>
          </a:p>
          <a:p>
            <a:r>
              <a:rPr lang="fr-FR" sz="2400" b="1" dirty="0" smtClean="0"/>
              <a:t>‘’Pourquoi sommes-nous </a:t>
            </a:r>
          </a:p>
          <a:p>
            <a:r>
              <a:rPr lang="fr-FR" sz="2400" b="1" dirty="0" smtClean="0"/>
              <a:t>abandonnés?’’</a:t>
            </a:r>
          </a:p>
          <a:p>
            <a:endParaRPr lang="fr-FR" sz="2000" b="1" i="1" dirty="0" smtClean="0"/>
          </a:p>
          <a:p>
            <a:r>
              <a:rPr lang="fr-FR" sz="2000" b="1" i="1" dirty="0" smtClean="0"/>
              <a:t>Cardinal Lavigerie 19/4/1889</a:t>
            </a: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33785659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356992"/>
            <a:ext cx="4896544" cy="33138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918" y="116632"/>
            <a:ext cx="2461914" cy="306896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37" t="19955" r="15414" b="19505"/>
          <a:stretch/>
        </p:blipFill>
        <p:spPr>
          <a:xfrm>
            <a:off x="275348" y="404664"/>
            <a:ext cx="4944724" cy="34018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005064"/>
            <a:ext cx="413995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CHEMIN </a:t>
            </a:r>
          </a:p>
          <a:p>
            <a:pPr algn="ctr"/>
            <a:r>
              <a:rPr lang="fr-FR" sz="54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 </a:t>
            </a:r>
          </a:p>
          <a:p>
            <a:pPr algn="ctr"/>
            <a:r>
              <a:rPr lang="fr-FR" sz="54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CROIX</a:t>
            </a:r>
            <a:endParaRPr lang="fr-FR" sz="54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104359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18847" y="692696"/>
            <a:ext cx="667363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Jésus est condamné à mort</a:t>
            </a:r>
            <a:endParaRPr lang="fr-F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977"/>
            <a:ext cx="2218847" cy="2765960"/>
          </a:xfrm>
          <a:prstGeom prst="rect">
            <a:avLst/>
          </a:prstGeom>
        </p:spPr>
      </p:pic>
      <p:sp>
        <p:nvSpPr>
          <p:cNvPr id="6" name="Octogone 5"/>
          <p:cNvSpPr/>
          <p:nvPr/>
        </p:nvSpPr>
        <p:spPr>
          <a:xfrm>
            <a:off x="606941" y="824518"/>
            <a:ext cx="914400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I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103354"/>
            <a:ext cx="6480721" cy="473902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606" y="2057144"/>
            <a:ext cx="7227606" cy="478523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23528" y="5085184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Jésus migrant.</a:t>
            </a:r>
          </a:p>
          <a:p>
            <a:r>
              <a:rPr lang="fr-FR" sz="2400" b="1" dirty="0" smtClean="0"/>
              <a:t>Jésus affamé.</a:t>
            </a:r>
          </a:p>
          <a:p>
            <a:r>
              <a:rPr lang="fr-FR" sz="2400" b="1" dirty="0" smtClean="0"/>
              <a:t>Jésus malade.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2608718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79512" y="5301208"/>
            <a:ext cx="9253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Et nous comme Pilate, nous nous en lavons les mains!</a:t>
            </a:r>
            <a:endParaRPr lang="fr-FR" sz="28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69" y="69675"/>
            <a:ext cx="2015287" cy="251220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776422"/>
            <a:ext cx="6368313" cy="424857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08969" y="3501008"/>
            <a:ext cx="22012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Jésus réfugié.</a:t>
            </a:r>
          </a:p>
          <a:p>
            <a:r>
              <a:rPr lang="fr-FR" sz="2400" b="1" dirty="0" smtClean="0"/>
              <a:t>Jésus abusé.</a:t>
            </a:r>
          </a:p>
          <a:p>
            <a:r>
              <a:rPr lang="fr-FR" sz="2400" b="1" dirty="0" smtClean="0"/>
              <a:t>Jésus exploité.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64487102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67744" y="836712"/>
            <a:ext cx="7590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Jésus est chargé de sa Croix</a:t>
            </a:r>
            <a:endParaRPr lang="fr-FR" sz="40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16" y="0"/>
            <a:ext cx="2230855" cy="2780928"/>
          </a:xfrm>
          <a:prstGeom prst="rect">
            <a:avLst/>
          </a:prstGeom>
        </p:spPr>
      </p:pic>
      <p:sp>
        <p:nvSpPr>
          <p:cNvPr id="7" name="Octogone 6"/>
          <p:cNvSpPr/>
          <p:nvPr/>
        </p:nvSpPr>
        <p:spPr>
          <a:xfrm>
            <a:off x="539552" y="692696"/>
            <a:ext cx="864096" cy="851902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II</a:t>
            </a:r>
            <a:endParaRPr lang="fr-FR" sz="3600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79" y="1772816"/>
            <a:ext cx="6692321" cy="439248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79" y="1742266"/>
            <a:ext cx="6692321" cy="442231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-35816" y="4869160"/>
            <a:ext cx="24874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Pas d’eau courante.</a:t>
            </a:r>
          </a:p>
          <a:p>
            <a:r>
              <a:rPr lang="fr-FR" sz="2000" b="1" dirty="0" smtClean="0"/>
              <a:t>Pas d’électricité.</a:t>
            </a:r>
          </a:p>
          <a:p>
            <a:r>
              <a:rPr lang="fr-FR" sz="2000" b="1" dirty="0" smtClean="0"/>
              <a:t>Pas de soins</a:t>
            </a:r>
          </a:p>
          <a:p>
            <a:r>
              <a:rPr lang="fr-FR" sz="2000" b="1" dirty="0"/>
              <a:t>m</a:t>
            </a:r>
            <a:r>
              <a:rPr lang="fr-FR" sz="2000" b="1" dirty="0" smtClean="0"/>
              <a:t>édicaux.</a:t>
            </a:r>
          </a:p>
          <a:p>
            <a:endParaRPr lang="fr-FR" sz="2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79" y="1742266"/>
            <a:ext cx="6692321" cy="465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02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288619" cy="2852936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539552" y="754161"/>
            <a:ext cx="936104" cy="661764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/>
              <a:t>III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2771800" y="404665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Jésus tombe sous le poids</a:t>
            </a:r>
          </a:p>
          <a:p>
            <a:r>
              <a:rPr lang="fr-FR" sz="4000" dirty="0"/>
              <a:t>d</a:t>
            </a:r>
            <a:r>
              <a:rPr lang="fr-FR" sz="4000" dirty="0" smtClean="0"/>
              <a:t>e </a:t>
            </a:r>
            <a:r>
              <a:rPr lang="fr-FR" sz="4000" smtClean="0"/>
              <a:t>sa Croix.</a:t>
            </a:r>
            <a:endParaRPr lang="fr-FR" sz="4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078850"/>
            <a:ext cx="6372200" cy="47791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078850"/>
            <a:ext cx="6516216" cy="47791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620" y="1916832"/>
            <a:ext cx="6855380" cy="494116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" y="4077072"/>
            <a:ext cx="2106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Esclavage des</a:t>
            </a:r>
          </a:p>
          <a:p>
            <a:r>
              <a:rPr lang="fr-FR" sz="2400" b="1" dirty="0" smtClean="0"/>
              <a:t>ENFANTS.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93976479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29038"/>
            <a:ext cx="2369678" cy="2953982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611560" y="692696"/>
            <a:ext cx="1008112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/>
              <a:t>IV</a:t>
            </a:r>
            <a:endParaRPr lang="fr-FR" sz="3600" dirty="0"/>
          </a:p>
        </p:txBody>
      </p:sp>
      <p:sp>
        <p:nvSpPr>
          <p:cNvPr id="4" name="ZoneTexte 3"/>
          <p:cNvSpPr txBox="1"/>
          <p:nvPr/>
        </p:nvSpPr>
        <p:spPr>
          <a:xfrm>
            <a:off x="2699792" y="692696"/>
            <a:ext cx="6160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Jésus rencontre sa mère.</a:t>
            </a:r>
            <a:endParaRPr lang="fr-FR" sz="40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680" y="1916296"/>
            <a:ext cx="6774319" cy="465306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-6223"/>
          <a:stretch/>
        </p:blipFill>
        <p:spPr>
          <a:xfrm>
            <a:off x="2195736" y="1916296"/>
            <a:ext cx="7429800" cy="496626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48"/>
          <a:stretch/>
        </p:blipFill>
        <p:spPr>
          <a:xfrm>
            <a:off x="5811240" y="1934971"/>
            <a:ext cx="3338878" cy="500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819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52" y="73731"/>
            <a:ext cx="2113944" cy="2635189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683568" y="692696"/>
            <a:ext cx="822488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V</a:t>
            </a:r>
            <a:endParaRPr lang="fr-FR" sz="4000" dirty="0"/>
          </a:p>
        </p:txBody>
      </p:sp>
      <p:sp>
        <p:nvSpPr>
          <p:cNvPr id="6" name="ZoneTexte 5"/>
          <p:cNvSpPr txBox="1"/>
          <p:nvPr/>
        </p:nvSpPr>
        <p:spPr>
          <a:xfrm>
            <a:off x="2374490" y="404663"/>
            <a:ext cx="67878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Simon de Cyrène aide Jésus </a:t>
            </a:r>
          </a:p>
          <a:p>
            <a:r>
              <a:rPr lang="fr-FR" sz="4000" b="1" dirty="0" smtClean="0"/>
              <a:t>à porter sa Croix.</a:t>
            </a:r>
            <a:endParaRPr lang="fr-FR" sz="4000" b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94"/>
          <a:stretch/>
        </p:blipFill>
        <p:spPr>
          <a:xfrm>
            <a:off x="2375756" y="1882265"/>
            <a:ext cx="6748028" cy="495896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8"/>
          <a:stretch/>
        </p:blipFill>
        <p:spPr>
          <a:xfrm>
            <a:off x="2141155" y="1882265"/>
            <a:ext cx="6982629" cy="497573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5"/>
          <a:stretch/>
        </p:blipFill>
        <p:spPr>
          <a:xfrm>
            <a:off x="2109884" y="1854245"/>
            <a:ext cx="7021141" cy="498698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687"/>
          <a:stretch/>
        </p:blipFill>
        <p:spPr>
          <a:xfrm>
            <a:off x="2109885" y="1758057"/>
            <a:ext cx="7045456" cy="508317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1452" y="5373216"/>
            <a:ext cx="1924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/>
              <a:t>Et moi?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86308508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4" y="1"/>
            <a:ext cx="2230854" cy="2780928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539552" y="620688"/>
            <a:ext cx="1008112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VI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483768" y="404664"/>
            <a:ext cx="9217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Véronique essuie la face </a:t>
            </a:r>
          </a:p>
          <a:p>
            <a:r>
              <a:rPr lang="fr-FR" sz="4000" b="1" dirty="0" smtClean="0"/>
              <a:t>de Jésus.</a:t>
            </a:r>
            <a:endParaRPr lang="fr-FR" sz="4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85797"/>
            <a:ext cx="7308304" cy="48722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85797"/>
            <a:ext cx="7308304" cy="487220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46105"/>
            <a:ext cx="7308304" cy="490017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0" y="5264333"/>
            <a:ext cx="205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/>
              <a:t>Et nous?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30271660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288620" cy="2852937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395536" y="660823"/>
            <a:ext cx="1296143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VII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288620" y="188640"/>
            <a:ext cx="84760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Jésus tombe pour la seconde </a:t>
            </a:r>
          </a:p>
          <a:p>
            <a:r>
              <a:rPr lang="fr-FR" sz="4000" b="1" dirty="0"/>
              <a:t>f</a:t>
            </a:r>
            <a:r>
              <a:rPr lang="fr-FR" sz="4000" b="1" dirty="0" smtClean="0"/>
              <a:t>ois.</a:t>
            </a:r>
            <a:endParaRPr lang="fr-FR" sz="4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95" y="1844824"/>
            <a:ext cx="6740406" cy="50131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2" y="1844824"/>
            <a:ext cx="7296149" cy="501969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2" y="1844824"/>
            <a:ext cx="7296148" cy="501317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0" y="5157192"/>
            <a:ext cx="2019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Conflits armés.</a:t>
            </a:r>
          </a:p>
          <a:p>
            <a:r>
              <a:rPr lang="fr-FR" sz="2000" b="1" dirty="0" smtClean="0"/>
              <a:t>Violence faite aux Femmes.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19016996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60" y="0"/>
            <a:ext cx="2711052" cy="3379530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539552" y="647015"/>
            <a:ext cx="1452786" cy="1042749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VIII</a:t>
            </a:r>
            <a:endParaRPr lang="fr-FR" sz="36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2843808" y="260649"/>
            <a:ext cx="6118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Jésus console les femmes</a:t>
            </a:r>
          </a:p>
          <a:p>
            <a:r>
              <a:rPr lang="fr-FR" sz="4000" b="1" dirty="0"/>
              <a:t>d</a:t>
            </a:r>
            <a:r>
              <a:rPr lang="fr-FR" sz="4000" b="1" dirty="0" smtClean="0"/>
              <a:t>e Jérusalem.</a:t>
            </a:r>
            <a:endParaRPr lang="fr-FR" sz="40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306" y="2302450"/>
            <a:ext cx="6843694" cy="45555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1"/>
          <a:stretch/>
        </p:blipFill>
        <p:spPr>
          <a:xfrm>
            <a:off x="5961048" y="2302450"/>
            <a:ext cx="3182951" cy="455555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4941168"/>
            <a:ext cx="2512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Traite des</a:t>
            </a:r>
          </a:p>
          <a:p>
            <a:r>
              <a:rPr lang="fr-FR" sz="2400" b="1" dirty="0" smtClean="0"/>
              <a:t>êtres Humains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09547857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7" y="-34240"/>
            <a:ext cx="9144000" cy="43159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34240"/>
            <a:ext cx="3009263" cy="375127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971600" y="4725144"/>
            <a:ext cx="77768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/>
              <a:t>Et nous, comme Pilate, nous nous en lavons les mains !</a:t>
            </a:r>
          </a:p>
        </p:txBody>
      </p:sp>
    </p:spTree>
    <p:extLst>
      <p:ext uri="{BB962C8B-B14F-4D97-AF65-F5344CB8AC3E}">
        <p14:creationId xmlns:p14="http://schemas.microsoft.com/office/powerpoint/2010/main" val="282618110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" y="28221"/>
            <a:ext cx="2266867" cy="2825820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539552" y="636692"/>
            <a:ext cx="1008112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IX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267744" y="636692"/>
            <a:ext cx="7581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Jésus tombe pour la 3</a:t>
            </a:r>
            <a:r>
              <a:rPr lang="fr-FR" sz="4000" b="1" baseline="30000" dirty="0" smtClean="0"/>
              <a:t>ème</a:t>
            </a:r>
            <a:r>
              <a:rPr lang="fr-FR" sz="4000" b="1" dirty="0" smtClean="0"/>
              <a:t> fois</a:t>
            </a:r>
            <a:endParaRPr lang="fr-FR" sz="4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829" y="2047434"/>
            <a:ext cx="7226171" cy="481056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853"/>
          <a:stretch/>
        </p:blipFill>
        <p:spPr>
          <a:xfrm>
            <a:off x="1929149" y="1938282"/>
            <a:ext cx="7226171" cy="491971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304"/>
          <a:stretch/>
        </p:blipFill>
        <p:spPr>
          <a:xfrm>
            <a:off x="1917829" y="1828799"/>
            <a:ext cx="7249835" cy="503232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256" y="1816243"/>
            <a:ext cx="7294753" cy="50292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0" y="5720481"/>
            <a:ext cx="4355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Exploitation</a:t>
            </a:r>
          </a:p>
          <a:p>
            <a:r>
              <a:rPr lang="fr-FR" sz="2400" b="1" dirty="0"/>
              <a:t>d</a:t>
            </a:r>
            <a:r>
              <a:rPr lang="fr-FR" sz="2400" b="1" dirty="0" smtClean="0"/>
              <a:t>es enfants.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24305119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0"/>
            <a:ext cx="2057560" cy="2564904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467544" y="617519"/>
            <a:ext cx="914400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X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411759" y="0"/>
            <a:ext cx="67322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Jésus est dépouillé de ses </a:t>
            </a:r>
          </a:p>
          <a:p>
            <a:r>
              <a:rPr lang="fr-FR" sz="4000" b="1" dirty="0"/>
              <a:t>v</a:t>
            </a:r>
            <a:r>
              <a:rPr lang="fr-FR" sz="4000" b="1" dirty="0" smtClean="0"/>
              <a:t>êtements.</a:t>
            </a:r>
            <a:endParaRPr lang="fr-FR" sz="40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487" y="1440070"/>
            <a:ext cx="3832513" cy="541792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351" y="1282452"/>
            <a:ext cx="4460650" cy="560835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96952"/>
            <a:ext cx="3866952" cy="335210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67543" y="6349056"/>
            <a:ext cx="4104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Les femmes ne sont pas à vendre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25294425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1226"/>
            <a:ext cx="2190117" cy="2730146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539552" y="577699"/>
            <a:ext cx="1008112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XI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483768" y="900864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/>
              <a:t>Jésus est cloué sur la Croix.</a:t>
            </a:r>
            <a:endParaRPr lang="fr-FR" sz="36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59446"/>
            <a:ext cx="7308304" cy="456953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185624"/>
            <a:ext cx="7308304" cy="464335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79512" y="5445224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Réfugiés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13657007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1" y="0"/>
            <a:ext cx="2404149" cy="2996952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539552" y="682451"/>
            <a:ext cx="1152128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XII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843808" y="682451"/>
            <a:ext cx="59009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/>
              <a:t>Jésus meurt sur la Croix.</a:t>
            </a:r>
            <a:endParaRPr lang="fr-FR" sz="40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529" y="2341765"/>
            <a:ext cx="6768471" cy="451623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494" y="2060848"/>
            <a:ext cx="7195728" cy="479715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79512" y="5445224"/>
            <a:ext cx="2196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FAMINE</a:t>
            </a:r>
          </a:p>
          <a:p>
            <a:r>
              <a:rPr lang="fr-FR" sz="2000" dirty="0" smtClean="0"/>
              <a:t>SIDA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868922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" y="-14310"/>
            <a:ext cx="2337978" cy="2914465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395536" y="689349"/>
            <a:ext cx="1368152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XIII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843808" y="116632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Jésus est descendu de </a:t>
            </a:r>
          </a:p>
          <a:p>
            <a:r>
              <a:rPr lang="fr-FR" sz="4000" b="1" dirty="0" smtClean="0"/>
              <a:t>la Croix.</a:t>
            </a:r>
            <a:endParaRPr lang="fr-FR" sz="4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1932275"/>
            <a:ext cx="6804247" cy="492572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95536" y="5157192"/>
            <a:ext cx="2689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Victime </a:t>
            </a:r>
          </a:p>
          <a:p>
            <a:r>
              <a:rPr lang="fr-FR" sz="2400" b="1" dirty="0" smtClean="0"/>
              <a:t>du Sida</a:t>
            </a:r>
            <a:endParaRPr lang="fr-FR" sz="24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1755922"/>
            <a:ext cx="6804247" cy="509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698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95735" cy="2737150"/>
          </a:xfrm>
          <a:prstGeom prst="rect">
            <a:avLst/>
          </a:prstGeom>
        </p:spPr>
      </p:pic>
      <p:sp>
        <p:nvSpPr>
          <p:cNvPr id="3" name="Octogone 2"/>
          <p:cNvSpPr/>
          <p:nvPr/>
        </p:nvSpPr>
        <p:spPr>
          <a:xfrm>
            <a:off x="323528" y="595915"/>
            <a:ext cx="1296144" cy="914400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XIV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555776" y="476672"/>
            <a:ext cx="6183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/>
              <a:t>Jésus est mis au tombeau.</a:t>
            </a:r>
            <a:endParaRPr lang="fr-FR" sz="4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81190"/>
            <a:ext cx="7092280" cy="435566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14" y="1881190"/>
            <a:ext cx="7409086" cy="497681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148" y="1881190"/>
            <a:ext cx="7469852" cy="496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7310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627784" cy="3275731"/>
          </a:xfrm>
          <a:prstGeom prst="rect">
            <a:avLst/>
          </a:prstGeom>
          <a:solidFill>
            <a:schemeClr val="tx1"/>
          </a:solidFill>
          <a:scene3d>
            <a:camera prst="perspectiveHeroicExtremeRightFacing"/>
            <a:lightRig rig="threePt" dir="t"/>
          </a:scene3d>
        </p:spPr>
      </p:pic>
      <p:sp>
        <p:nvSpPr>
          <p:cNvPr id="3" name="Dodécagone 2"/>
          <p:cNvSpPr/>
          <p:nvPr/>
        </p:nvSpPr>
        <p:spPr>
          <a:xfrm>
            <a:off x="539552" y="694760"/>
            <a:ext cx="1296144" cy="914400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 smtClean="0"/>
              <a:t>XV</a:t>
            </a:r>
            <a:endParaRPr lang="fr-FR" sz="4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483768" y="542582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/>
              <a:t>Le Christ est ressuscité!</a:t>
            </a:r>
            <a:endParaRPr lang="fr-FR" sz="44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861" y="1736179"/>
            <a:ext cx="6804248" cy="510318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904" y="1736179"/>
            <a:ext cx="6829095" cy="512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946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236296" y="5661248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/>
              <a:t>FIN</a:t>
            </a:r>
            <a:endParaRPr lang="fr-FR" sz="5400" b="1" dirty="0"/>
          </a:p>
        </p:txBody>
      </p:sp>
      <p:sp>
        <p:nvSpPr>
          <p:cNvPr id="5" name="Rectangle 4"/>
          <p:cNvSpPr/>
          <p:nvPr/>
        </p:nvSpPr>
        <p:spPr>
          <a:xfrm>
            <a:off x="683568" y="381001"/>
            <a:ext cx="7632847" cy="11757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fr-FR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Alléluia!</a:t>
            </a:r>
            <a:endParaRPr lang="fr-FR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956513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Personnalisé 1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00B0F0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1302</TotalTime>
  <Words>270</Words>
  <Application>Microsoft Office PowerPoint</Application>
  <PresentationFormat>Affichage à l'écran (4:3)</PresentationFormat>
  <Paragraphs>105</Paragraphs>
  <Slides>25</Slides>
  <Notes>1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Apex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MANU</dc:creator>
  <cp:lastModifiedBy>HP</cp:lastModifiedBy>
  <cp:revision>147</cp:revision>
  <dcterms:created xsi:type="dcterms:W3CDTF">2012-02-28T10:39:09Z</dcterms:created>
  <dcterms:modified xsi:type="dcterms:W3CDTF">2021-03-28T11:47:19Z</dcterms:modified>
</cp:coreProperties>
</file>